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4" r:id="rId19"/>
    <p:sldId id="293" r:id="rId20"/>
    <p:sldId id="292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ige driehoe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el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nl-NL" smtClean="0"/>
              <a:t>Klik om de ondertitelstijl van het model te bewerken</a:t>
            </a:r>
            <a:endParaRPr kumimoji="0" lang="en-US"/>
          </a:p>
        </p:txBody>
      </p:sp>
      <p:grpSp>
        <p:nvGrpSpPr>
          <p:cNvPr id="2" name="Groe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rije v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Vrije v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Vrije v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echte verbindingslijn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E16485-76FB-4C1F-BAF3-AEB14D324A96}" type="datetimeFigureOut">
              <a:rPr lang="nl-NL" smtClean="0"/>
              <a:t>25-10-2016</a:t>
            </a:fld>
            <a:endParaRPr lang="nl-NL" dirty="0"/>
          </a:p>
        </p:txBody>
      </p:sp>
      <p:sp>
        <p:nvSpPr>
          <p:cNvPr id="19" name="Tijdelijke aanduiding voor voettekst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nl-NL" dirty="0"/>
          </a:p>
        </p:txBody>
      </p:sp>
      <p:sp>
        <p:nvSpPr>
          <p:cNvPr id="27" name="Tijdelijke aanduiding voor dianumm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0FD975BD-8DC2-45DB-9DA7-9F7F6792E21C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6485-76FB-4C1F-BAF3-AEB14D324A96}" type="datetimeFigureOut">
              <a:rPr lang="nl-NL" smtClean="0"/>
              <a:t>25-10-2016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75BD-8DC2-45DB-9DA7-9F7F6792E21C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6485-76FB-4C1F-BAF3-AEB14D324A96}" type="datetimeFigureOut">
              <a:rPr lang="nl-NL" smtClean="0"/>
              <a:t>25-10-2016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75BD-8DC2-45DB-9DA7-9F7F6792E21C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6485-76FB-4C1F-BAF3-AEB14D324A96}" type="datetimeFigureOut">
              <a:rPr lang="nl-NL" smtClean="0"/>
              <a:t>25-10-2016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75BD-8DC2-45DB-9DA7-9F7F6792E21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6485-76FB-4C1F-BAF3-AEB14D324A96}" type="datetimeFigureOut">
              <a:rPr lang="nl-NL" smtClean="0"/>
              <a:t>25-10-2016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75BD-8DC2-45DB-9DA7-9F7F6792E21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7" name="Punthaak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unthaak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6485-76FB-4C1F-BAF3-AEB14D324A96}" type="datetimeFigureOut">
              <a:rPr lang="nl-NL" smtClean="0"/>
              <a:t>25-10-2016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75BD-8DC2-45DB-9DA7-9F7F6792E21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Vergelijking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6485-76FB-4C1F-BAF3-AEB14D324A96}" type="datetimeFigureOut">
              <a:rPr lang="nl-NL" smtClean="0"/>
              <a:t>25-10-2016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75BD-8DC2-45DB-9DA7-9F7F6792E21C}" type="slidenum">
              <a:rPr lang="nl-NL" smtClean="0"/>
              <a:t>‹nr.›</a:t>
            </a:fld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6485-76FB-4C1F-BAF3-AEB14D324A96}" type="datetimeFigureOut">
              <a:rPr lang="nl-NL" smtClean="0"/>
              <a:t>25-10-2016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75BD-8DC2-45DB-9DA7-9F7F6792E21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16485-76FB-4C1F-BAF3-AEB14D324A96}" type="datetimeFigureOut">
              <a:rPr lang="nl-NL" smtClean="0"/>
              <a:t>25-10-2016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75BD-8DC2-45DB-9DA7-9F7F6792E21C}" type="slidenum">
              <a:rPr lang="nl-NL" smtClean="0"/>
              <a:t>‹nr.›</a:t>
            </a:fld>
            <a:endParaRPr lang="nl-N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nl-NL" smtClean="0"/>
              <a:t>Klik om de modelstijlen te bewerken</a:t>
            </a:r>
          </a:p>
          <a:p>
            <a:pPr lvl="1" eaLnBrk="1" latinLnBrk="0" hangingPunct="1"/>
            <a:r>
              <a:rPr lang="nl-NL" smtClean="0"/>
              <a:t>Tweede niveau</a:t>
            </a:r>
          </a:p>
          <a:p>
            <a:pPr lvl="2" eaLnBrk="1" latinLnBrk="0" hangingPunct="1"/>
            <a:r>
              <a:rPr lang="nl-NL" smtClean="0"/>
              <a:t>Derde niveau</a:t>
            </a:r>
          </a:p>
          <a:p>
            <a:pPr lvl="3" eaLnBrk="1" latinLnBrk="0" hangingPunct="1"/>
            <a:r>
              <a:rPr lang="nl-NL" smtClean="0"/>
              <a:t>Vierde niveau</a:t>
            </a:r>
          </a:p>
          <a:p>
            <a:pPr lvl="4" eaLnBrk="1" latinLnBrk="0" hangingPunct="1"/>
            <a:r>
              <a:rPr lang="nl-NL" smtClean="0"/>
              <a:t>Vijfde niveau</a:t>
            </a:r>
            <a:endParaRPr kumimoji="0"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B4E16485-76FB-4C1F-BAF3-AEB14D324A96}" type="datetimeFigureOut">
              <a:rPr lang="nl-NL" smtClean="0"/>
              <a:t>25-10-2016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75BD-8DC2-45DB-9DA7-9F7F6792E21C}" type="slidenum">
              <a:rPr lang="nl-NL" smtClean="0"/>
              <a:t>‹nr.›</a:t>
            </a:fld>
            <a:endParaRPr lang="nl-NL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nl-NL" smtClean="0"/>
              <a:t>Klik om de modelstijlen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nl-NL" smtClean="0"/>
              <a:t>Klik op het pictogram als u een afbeelding wilt toevoegen</a:t>
            </a:r>
            <a:endParaRPr kumimoji="0" lang="en-US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E16485-76FB-4C1F-BAF3-AEB14D324A96}" type="datetimeFigureOut">
              <a:rPr lang="nl-NL" smtClean="0"/>
              <a:t>25-10-2016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D975BD-8DC2-45DB-9DA7-9F7F6792E21C}" type="slidenum">
              <a:rPr lang="nl-NL" smtClean="0"/>
              <a:t>‹nr.›</a:t>
            </a:fld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8" name="Vrije v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Vrije v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hthoekige driehoe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Rechte verbindingslijn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unthaak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unthaak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rije v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Vrije v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echthoekige driehoe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Rechte verbindingslijn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jdelijke aanduiding voor ti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nl-NL" smtClean="0"/>
              <a:t>Klik om de stijl te bewerken</a:t>
            </a:r>
            <a:endParaRPr kumimoji="0" lang="en-US"/>
          </a:p>
        </p:txBody>
      </p:sp>
      <p:sp>
        <p:nvSpPr>
          <p:cNvPr id="30" name="Tijdelijke aanduiding voor tekst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nl-NL" smtClean="0"/>
              <a:t>Klik om de modelstijlen te bewerken</a:t>
            </a:r>
          </a:p>
          <a:p>
            <a:pPr lvl="1" eaLnBrk="1" latinLnBrk="0" hangingPunct="1"/>
            <a:r>
              <a:rPr kumimoji="0" lang="nl-NL" smtClean="0"/>
              <a:t>Tweede niveau</a:t>
            </a:r>
          </a:p>
          <a:p>
            <a:pPr lvl="2" eaLnBrk="1" latinLnBrk="0" hangingPunct="1"/>
            <a:r>
              <a:rPr kumimoji="0" lang="nl-NL" smtClean="0"/>
              <a:t>Derde niveau</a:t>
            </a:r>
          </a:p>
          <a:p>
            <a:pPr lvl="3" eaLnBrk="1" latinLnBrk="0" hangingPunct="1"/>
            <a:r>
              <a:rPr kumimoji="0" lang="nl-NL" smtClean="0"/>
              <a:t>Vierde niveau</a:t>
            </a:r>
          </a:p>
          <a:p>
            <a:pPr lvl="4" eaLnBrk="1" latinLnBrk="0" hangingPunct="1"/>
            <a:r>
              <a:rPr kumimoji="0" lang="nl-NL" smtClean="0"/>
              <a:t>Vijfde niveau</a:t>
            </a:r>
            <a:endParaRPr kumimoji="0" lang="en-US"/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E16485-76FB-4C1F-BAF3-AEB14D324A96}" type="datetimeFigureOut">
              <a:rPr lang="nl-NL" smtClean="0"/>
              <a:t>25-10-2016</a:t>
            </a:fld>
            <a:endParaRPr lang="nl-NL" dirty="0"/>
          </a:p>
        </p:txBody>
      </p:sp>
      <p:sp>
        <p:nvSpPr>
          <p:cNvPr id="22" name="Tijdelijke aanduiding voor voettekst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nl-NL" dirty="0"/>
          </a:p>
        </p:txBody>
      </p:sp>
      <p:sp>
        <p:nvSpPr>
          <p:cNvPr id="18" name="Tijdelijke aanduiding voor dianumm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0FD975BD-8DC2-45DB-9DA7-9F7F6792E21C}" type="slidenum">
              <a:rPr lang="nl-NL" smtClean="0"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mtClean="0"/>
              <a:t>Gebitskenmerken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mtClean="0"/>
              <a:t>H8</a:t>
            </a:r>
            <a:endParaRPr lang="nl-NL" dirty="0" smtClean="0"/>
          </a:p>
          <a:p>
            <a:r>
              <a:rPr lang="nl-NL" dirty="0" smtClean="0"/>
              <a:t>Afwijkingen na doorbraak van de elementen</a:t>
            </a:r>
          </a:p>
        </p:txBody>
      </p:sp>
    </p:spTree>
    <p:extLst>
      <p:ext uri="{BB962C8B-B14F-4D97-AF65-F5344CB8AC3E}">
        <p14:creationId xmlns:p14="http://schemas.microsoft.com/office/powerpoint/2010/main" val="406197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Preventie, cariës voorkomen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Leefwijze </a:t>
            </a:r>
          </a:p>
          <a:p>
            <a:r>
              <a:rPr lang="nl-NL" dirty="0"/>
              <a:t>V</a:t>
            </a:r>
            <a:r>
              <a:rPr lang="nl-NL" dirty="0" smtClean="0"/>
              <a:t>ezels en weinig suikers is het advies</a:t>
            </a:r>
          </a:p>
          <a:p>
            <a:r>
              <a:rPr lang="nl-NL" dirty="0"/>
              <a:t>V</a:t>
            </a:r>
            <a:r>
              <a:rPr lang="nl-NL" dirty="0" smtClean="0"/>
              <a:t>oorkomen is het beter 3 maaltijden per dag te eten en de tussendoortjes te beperken (is niet altijd haalbaar)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7747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 lnSpcReduction="10000"/>
          </a:bodyPr>
          <a:lstStyle/>
          <a:p>
            <a:r>
              <a:rPr lang="nl-NL" dirty="0"/>
              <a:t>Fluoride meest actief 2/3 jaar na doorbraak elementen</a:t>
            </a:r>
          </a:p>
          <a:p>
            <a:r>
              <a:rPr lang="nl-NL" dirty="0" err="1"/>
              <a:t>Motteld</a:t>
            </a:r>
            <a:r>
              <a:rPr lang="nl-NL" dirty="0"/>
              <a:t> </a:t>
            </a:r>
            <a:r>
              <a:rPr lang="nl-NL" dirty="0" err="1"/>
              <a:t>enamal</a:t>
            </a:r>
            <a:r>
              <a:rPr lang="nl-NL" dirty="0"/>
              <a:t> = oorzaak overdosis fluoride zichtbaar als wittige </a:t>
            </a:r>
            <a:r>
              <a:rPr lang="nl-NL" dirty="0" smtClean="0"/>
              <a:t>vlekken, storend evt. </a:t>
            </a:r>
            <a:r>
              <a:rPr lang="nl-NL" u="sng" dirty="0" err="1" smtClean="0"/>
              <a:t>facing</a:t>
            </a:r>
            <a:r>
              <a:rPr lang="nl-NL" dirty="0" smtClean="0"/>
              <a:t> of vulling of kroon</a:t>
            </a:r>
            <a:endParaRPr lang="nl-NL" dirty="0"/>
          </a:p>
          <a:p>
            <a:r>
              <a:rPr lang="nl-NL" dirty="0" smtClean="0"/>
              <a:t>Fluoride word ingebouwd in het bot en in het glazuur:</a:t>
            </a:r>
          </a:p>
          <a:p>
            <a:r>
              <a:rPr lang="nl-NL" dirty="0" smtClean="0"/>
              <a:t>Hierdoor sterker en beter bestand tegen zuren</a:t>
            </a:r>
          </a:p>
          <a:p>
            <a:endParaRPr lang="nl-N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779" y="96382"/>
            <a:ext cx="2736850" cy="153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695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692696"/>
            <a:ext cx="1872208" cy="1438196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16016" y="692696"/>
            <a:ext cx="3304572" cy="699558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chemeClr val="tx1"/>
                </a:solidFill>
              </a:rPr>
              <a:t>Sealen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427984" y="1484784"/>
            <a:ext cx="4320480" cy="4170114"/>
          </a:xfrm>
        </p:spPr>
        <p:txBody>
          <a:bodyPr>
            <a:norm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nl-NL" dirty="0"/>
              <a:t>B</a:t>
            </a:r>
            <a:r>
              <a:rPr lang="nl-NL" dirty="0" smtClean="0"/>
              <a:t>eschermen is sealen (met een kunsthars materiaal)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De fissuren worden dichtgemaakt met een  vloeibare kunsthars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Zeker wanneer de fissuren smal uitlopen kan de  tandenborstel hier niet bij komen </a:t>
            </a:r>
            <a:endParaRPr lang="nl-NL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Gelijk na doorbraak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204864"/>
            <a:ext cx="1872208" cy="142968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862" y="3903700"/>
            <a:ext cx="2460042" cy="2169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7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24744" cy="64807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Tandenpoetsen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340768"/>
            <a:ext cx="6777317" cy="4491861"/>
          </a:xfrm>
        </p:spPr>
        <p:txBody>
          <a:bodyPr>
            <a:normAutofit fontScale="92500"/>
          </a:bodyPr>
          <a:lstStyle/>
          <a:p>
            <a:r>
              <a:rPr lang="nl-NL" dirty="0" smtClean="0"/>
              <a:t>Tandenpoetsen is het bekendste middel op plaque/voedselresten te verwijderen</a:t>
            </a:r>
          </a:p>
          <a:p>
            <a:r>
              <a:rPr lang="nl-NL" dirty="0" smtClean="0"/>
              <a:t>Advies is om na elke maaltijd te poetsen en zeker voor het slapen gaan</a:t>
            </a:r>
          </a:p>
          <a:p>
            <a:r>
              <a:rPr lang="nl-NL" dirty="0" smtClean="0"/>
              <a:t>Het poetsen gaat op een </a:t>
            </a:r>
            <a:r>
              <a:rPr lang="nl-NL" b="1" dirty="0" smtClean="0"/>
              <a:t>systematische</a:t>
            </a:r>
            <a:r>
              <a:rPr lang="nl-NL" dirty="0" smtClean="0"/>
              <a:t> manier met een zachte (of medium) tandenborstel</a:t>
            </a:r>
          </a:p>
          <a:p>
            <a:r>
              <a:rPr lang="nl-NL" dirty="0" smtClean="0"/>
              <a:t>Approximaal en interdentaal wordt gereinigd d.m.v. floss, stokers of </a:t>
            </a:r>
            <a:r>
              <a:rPr lang="nl-NL" dirty="0" err="1" smtClean="0"/>
              <a:t>ragers</a:t>
            </a:r>
            <a:endParaRPr lang="nl-NL" dirty="0" smtClean="0"/>
          </a:p>
          <a:p>
            <a:r>
              <a:rPr lang="nl-NL" dirty="0" smtClean="0"/>
              <a:t>Mondspoelmiddelen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2930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432048"/>
          </a:xfrm>
        </p:spPr>
        <p:txBody>
          <a:bodyPr>
            <a:normAutofit fontScale="90000"/>
          </a:bodyPr>
          <a:lstStyle/>
          <a:p>
            <a:r>
              <a:rPr lang="nl-NL" dirty="0"/>
              <a:t>4 maatregelen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916831"/>
            <a:ext cx="6777317" cy="3528393"/>
          </a:xfrm>
        </p:spPr>
        <p:txBody>
          <a:bodyPr/>
          <a:lstStyle/>
          <a:p>
            <a:pPr marL="525780" indent="-457200">
              <a:buFont typeface="+mj-lt"/>
              <a:buAutoNum type="arabicPeriod"/>
            </a:pPr>
            <a:r>
              <a:rPr lang="nl-NL" dirty="0" smtClean="0"/>
              <a:t>Beperking van suikergebruik</a:t>
            </a:r>
          </a:p>
          <a:p>
            <a:pPr marL="525780" indent="-457200">
              <a:buFont typeface="+mj-lt"/>
              <a:buAutoNum type="arabicPeriod"/>
            </a:pPr>
            <a:r>
              <a:rPr lang="nl-NL" dirty="0" smtClean="0"/>
              <a:t>Verstandige voedingswijze</a:t>
            </a:r>
          </a:p>
          <a:p>
            <a:pPr marL="525780" indent="-457200">
              <a:buFont typeface="+mj-lt"/>
              <a:buAutoNum type="arabicPeriod"/>
            </a:pPr>
            <a:r>
              <a:rPr lang="nl-NL" dirty="0" smtClean="0"/>
              <a:t>Goede mondhygiëne</a:t>
            </a:r>
          </a:p>
          <a:p>
            <a:pPr marL="525780" indent="-457200">
              <a:buFont typeface="+mj-lt"/>
              <a:buAutoNum type="arabicPeriod"/>
            </a:pPr>
            <a:r>
              <a:rPr lang="nl-NL" dirty="0" smtClean="0"/>
              <a:t>Gebruik van fluoride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93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756" y="1679575"/>
            <a:ext cx="2679700" cy="3505200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16016" y="188640"/>
            <a:ext cx="3304572" cy="843574"/>
          </a:xfrm>
        </p:spPr>
        <p:txBody>
          <a:bodyPr/>
          <a:lstStyle/>
          <a:p>
            <a:pPr algn="l"/>
            <a:r>
              <a:rPr lang="nl-NL" dirty="0" smtClean="0">
                <a:solidFill>
                  <a:schemeClr val="tx1"/>
                </a:solidFill>
              </a:rPr>
              <a:t>Therapie 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36592" y="1124744"/>
            <a:ext cx="3939864" cy="4530154"/>
          </a:xfrm>
        </p:spPr>
        <p:txBody>
          <a:bodyPr>
            <a:normAutofit/>
          </a:bodyPr>
          <a:lstStyle/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1</a:t>
            </a:r>
            <a:r>
              <a:rPr lang="nl-NL" baseline="30000" dirty="0" smtClean="0"/>
              <a:t>e</a:t>
            </a:r>
            <a:r>
              <a:rPr lang="nl-NL" dirty="0" smtClean="0"/>
              <a:t> stadium van cariës (</a:t>
            </a:r>
            <a:r>
              <a:rPr lang="nl-NL" dirty="0" err="1" smtClean="0"/>
              <a:t>deminiralisatie</a:t>
            </a:r>
            <a:r>
              <a:rPr lang="nl-NL" dirty="0" smtClean="0"/>
              <a:t> = ontkalking) nog herstel mogelijk (</a:t>
            </a:r>
            <a:r>
              <a:rPr lang="nl-NL" dirty="0" err="1" smtClean="0"/>
              <a:t>remineralisatie</a:t>
            </a:r>
            <a:r>
              <a:rPr lang="nl-NL" dirty="0" smtClean="0"/>
              <a:t>)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Gaat proces toch verder defect herstellen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/>
              <a:t>A</a:t>
            </a:r>
            <a:r>
              <a:rPr lang="nl-NL" dirty="0" smtClean="0"/>
              <a:t>angetaste weefsel moet verwijderd  element met vulmateriaal (composiet) hersteld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Of met </a:t>
            </a:r>
            <a:r>
              <a:rPr lang="nl-NL" dirty="0" err="1" smtClean="0"/>
              <a:t>glasionomeer</a:t>
            </a:r>
            <a:r>
              <a:rPr lang="nl-NL" dirty="0" smtClean="0"/>
              <a:t> en </a:t>
            </a:r>
            <a:r>
              <a:rPr lang="nl-NL" dirty="0" err="1" smtClean="0"/>
              <a:t>compomeer</a:t>
            </a:r>
            <a:r>
              <a:rPr lang="nl-NL" dirty="0" smtClean="0"/>
              <a:t> vullingen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nl-NL" dirty="0"/>
          </a:p>
          <a:p>
            <a:pPr marL="285750" indent="-285750" algn="l">
              <a:buFont typeface="Arial" pitchFamily="34" charset="0"/>
              <a:buChar char="•"/>
            </a:pP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Vroeger ook wel met amalgaam (zilverkleurige vulling)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18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7080"/>
          </a:xfrm>
        </p:spPr>
        <p:txBody>
          <a:bodyPr>
            <a:normAutofit fontScale="90000"/>
          </a:bodyPr>
          <a:lstStyle/>
          <a:p>
            <a:r>
              <a:rPr lang="nl-NL" dirty="0" err="1"/>
              <a:t>Glasionomeer</a:t>
            </a:r>
            <a:r>
              <a:rPr lang="nl-NL" dirty="0"/>
              <a:t> en </a:t>
            </a:r>
            <a:r>
              <a:rPr lang="nl-NL" dirty="0" err="1"/>
              <a:t>compomeer</a:t>
            </a:r>
            <a:r>
              <a:rPr lang="nl-NL" dirty="0"/>
              <a:t>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43492" y="1772816"/>
            <a:ext cx="6777317" cy="4059813"/>
          </a:xfrm>
        </p:spPr>
        <p:txBody>
          <a:bodyPr>
            <a:normAutofit/>
          </a:bodyPr>
          <a:lstStyle/>
          <a:p>
            <a:r>
              <a:rPr lang="nl-NL" dirty="0" smtClean="0"/>
              <a:t>‘plakken’  beter aan het dentine </a:t>
            </a:r>
          </a:p>
          <a:p>
            <a:r>
              <a:rPr lang="nl-NL" dirty="0" smtClean="0"/>
              <a:t>bevatten fluoride</a:t>
            </a:r>
          </a:p>
          <a:p>
            <a:r>
              <a:rPr lang="nl-NL" dirty="0" smtClean="0"/>
              <a:t>vulmaterialen bevatten  stoffen die schadelijk zijn voor de </a:t>
            </a:r>
            <a:r>
              <a:rPr lang="nl-NL" dirty="0" err="1" smtClean="0"/>
              <a:t>pulpa</a:t>
            </a:r>
            <a:endParaRPr lang="nl-NL" dirty="0" smtClean="0"/>
          </a:p>
          <a:p>
            <a:r>
              <a:rPr lang="nl-NL" dirty="0"/>
              <a:t>o</a:t>
            </a:r>
            <a:r>
              <a:rPr lang="nl-NL" dirty="0" smtClean="0"/>
              <a:t>nderlaag aangebracht in de diepste delen van de geprepareerde </a:t>
            </a:r>
            <a:r>
              <a:rPr lang="nl-NL" dirty="0" err="1" smtClean="0"/>
              <a:t>preperatie</a:t>
            </a:r>
            <a:r>
              <a:rPr lang="nl-NL" dirty="0" smtClean="0"/>
              <a:t> (schoongemaakte)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05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nl-NL" b="1" dirty="0" err="1" smtClean="0"/>
              <a:t>Attritie</a:t>
            </a:r>
            <a:endParaRPr lang="nl-NL" b="1" dirty="0" smtClean="0"/>
          </a:p>
          <a:p>
            <a:r>
              <a:rPr lang="nl-NL" dirty="0" smtClean="0"/>
              <a:t>Slijtage gebruik</a:t>
            </a:r>
          </a:p>
          <a:p>
            <a:r>
              <a:rPr lang="nl-NL" dirty="0" smtClean="0"/>
              <a:t>Fysiologisch (natuurlijk)</a:t>
            </a:r>
          </a:p>
          <a:p>
            <a:r>
              <a:rPr lang="nl-NL" dirty="0" smtClean="0"/>
              <a:t>Glimmend en glanzende vlakken</a:t>
            </a:r>
          </a:p>
          <a:p>
            <a:r>
              <a:rPr lang="nl-NL" dirty="0" err="1" smtClean="0"/>
              <a:t>Pulpa</a:t>
            </a:r>
            <a:r>
              <a:rPr lang="nl-NL" dirty="0" smtClean="0"/>
              <a:t> reageert afzetten van </a:t>
            </a:r>
            <a:r>
              <a:rPr lang="nl-NL" dirty="0" err="1" smtClean="0"/>
              <a:t>reparatief</a:t>
            </a:r>
            <a:r>
              <a:rPr lang="nl-NL" dirty="0" smtClean="0"/>
              <a:t> dentine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Verlies van tandmateriaal:</a:t>
            </a:r>
            <a:br>
              <a:rPr lang="nl-NL" dirty="0" smtClean="0"/>
            </a:br>
            <a:r>
              <a:rPr lang="nl-NL" dirty="0" err="1" smtClean="0"/>
              <a:t>attritie</a:t>
            </a:r>
            <a:r>
              <a:rPr lang="nl-NL" dirty="0" smtClean="0"/>
              <a:t>, abrasie, erosie</a:t>
            </a:r>
            <a:endParaRPr lang="nl-N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50" y="4581128"/>
            <a:ext cx="4410794" cy="185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9797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err="1" smtClean="0"/>
              <a:t>Pathalogisch</a:t>
            </a:r>
            <a:r>
              <a:rPr lang="nl-NL" dirty="0" smtClean="0"/>
              <a:t> (niet natuurlijk)</a:t>
            </a:r>
          </a:p>
          <a:p>
            <a:r>
              <a:rPr lang="nl-NL" dirty="0" smtClean="0"/>
              <a:t>Afwijkende mondgewoonten, nagelbijten en knarsetanden</a:t>
            </a:r>
          </a:p>
          <a:p>
            <a:r>
              <a:rPr lang="nl-NL" dirty="0" smtClean="0"/>
              <a:t>Schurende tandpasta</a:t>
            </a:r>
          </a:p>
          <a:p>
            <a:r>
              <a:rPr lang="nl-NL" dirty="0" smtClean="0"/>
              <a:t>Fout poetsen</a:t>
            </a:r>
          </a:p>
          <a:p>
            <a:endParaRPr lang="nl-NL" dirty="0"/>
          </a:p>
          <a:p>
            <a:r>
              <a:rPr lang="nl-NL" dirty="0" smtClean="0"/>
              <a:t>Vaak inkepingen glazuurcementgrens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Abrasie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72514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11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endParaRPr lang="nl-NL" dirty="0"/>
          </a:p>
          <a:p>
            <a:pPr marL="109728" indent="0">
              <a:buNone/>
            </a:pPr>
            <a:r>
              <a:rPr lang="nl-NL" dirty="0" smtClean="0"/>
              <a:t>Labiale en buccale vlakken ( frisdrank)</a:t>
            </a:r>
          </a:p>
          <a:p>
            <a:pPr marL="109728" indent="0">
              <a:buNone/>
            </a:pPr>
            <a:r>
              <a:rPr lang="nl-NL" dirty="0" err="1" smtClean="0"/>
              <a:t>Occlusale</a:t>
            </a:r>
            <a:r>
              <a:rPr lang="nl-NL" dirty="0" smtClean="0"/>
              <a:t> vlakken (zure voedingsmiddelen en frisdrank)</a:t>
            </a:r>
          </a:p>
          <a:p>
            <a:pPr marL="109728" indent="0">
              <a:buNone/>
            </a:pPr>
            <a:r>
              <a:rPr lang="nl-NL" dirty="0" err="1" smtClean="0"/>
              <a:t>Incisale</a:t>
            </a:r>
            <a:r>
              <a:rPr lang="nl-NL" dirty="0" smtClean="0"/>
              <a:t> randen frontelementen (frisdrank en citrusfruit)</a:t>
            </a:r>
          </a:p>
          <a:p>
            <a:pPr marL="109728" indent="0">
              <a:buNone/>
            </a:pPr>
            <a:r>
              <a:rPr lang="nl-NL" dirty="0" err="1" smtClean="0"/>
              <a:t>Palatinale</a:t>
            </a:r>
            <a:r>
              <a:rPr lang="nl-NL" dirty="0" smtClean="0"/>
              <a:t> vlakken frontelementen ( oprispingen en overgeven)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Erosie</a:t>
            </a:r>
            <a:br>
              <a:rPr lang="nl-NL" dirty="0"/>
            </a:br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76671"/>
            <a:ext cx="4419575" cy="294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40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Cariës: tandbederf</a:t>
            </a:r>
            <a:endParaRPr lang="nl-NL" dirty="0"/>
          </a:p>
        </p:txBody>
      </p:sp>
      <p:pic>
        <p:nvPicPr>
          <p:cNvPr id="1027" name="Picture 3" descr="C:\Users\j.vandenberg\AppData\Local\Microsoft\Windows\Temporary Internet Files\Content.IE5\0G2CAPQQ\Suspectedmethmouth09-19-05closeup[2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1686084" cy="1587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.vandenberg\AppData\Local\Microsoft\Windows\Temporary Internet Files\Content.IE5\0G2CAPQQ\carie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348880"/>
            <a:ext cx="30480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3537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NL" dirty="0" smtClean="0"/>
              <a:t>Zoek op de volgende thema’s</a:t>
            </a:r>
          </a:p>
          <a:p>
            <a:r>
              <a:rPr lang="nl-NL" dirty="0" err="1" smtClean="0"/>
              <a:t>Attritie</a:t>
            </a:r>
            <a:endParaRPr lang="nl-NL" dirty="0" smtClean="0"/>
          </a:p>
          <a:p>
            <a:r>
              <a:rPr lang="nl-NL" dirty="0" smtClean="0"/>
              <a:t>Abrasie</a:t>
            </a:r>
          </a:p>
          <a:p>
            <a:r>
              <a:rPr lang="nl-NL" dirty="0" smtClean="0"/>
              <a:t>Erosie</a:t>
            </a:r>
          </a:p>
          <a:p>
            <a:endParaRPr lang="nl-NL" dirty="0"/>
          </a:p>
          <a:p>
            <a:r>
              <a:rPr lang="nl-NL" dirty="0" smtClean="0"/>
              <a:t>Lees </a:t>
            </a:r>
          </a:p>
          <a:p>
            <a:r>
              <a:rPr lang="nl-NL" dirty="0" smtClean="0"/>
              <a:t>Maak </a:t>
            </a:r>
            <a:r>
              <a:rPr lang="nl-NL" b="1" dirty="0" smtClean="0"/>
              <a:t>1 folder </a:t>
            </a:r>
            <a:r>
              <a:rPr lang="nl-NL" dirty="0" smtClean="0"/>
              <a:t>waarin jullie de verschillen uitlegt tussen de 3 afwijkingen van verlies van tandmateriaal</a:t>
            </a:r>
            <a:endParaRPr lang="nl-NL" dirty="0"/>
          </a:p>
          <a:p>
            <a:pPr marL="109728" indent="0">
              <a:buNone/>
            </a:pPr>
            <a:endParaRPr lang="nl-NL" dirty="0" smtClean="0"/>
          </a:p>
          <a:p>
            <a:pPr marL="109728" indent="0">
              <a:buNone/>
            </a:pPr>
            <a:r>
              <a:rPr lang="nl-NL" dirty="0" smtClean="0"/>
              <a:t>Huiswerk: studievragen</a:t>
            </a:r>
            <a:r>
              <a:rPr lang="nl-NL" smtClean="0"/>
              <a:t>, samenvatting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Opdracht: Ivoren kruis </a:t>
            </a:r>
            <a:r>
              <a:rPr lang="nl-NL" dirty="0" smtClean="0">
                <a:solidFill>
                  <a:srgbClr val="FF0000"/>
                </a:solidFill>
              </a:rPr>
              <a:t>2 -tal</a:t>
            </a:r>
            <a:endParaRPr lang="nl-NL" dirty="0">
              <a:solidFill>
                <a:srgbClr val="FF0000"/>
              </a:solidFill>
            </a:endParaRPr>
          </a:p>
        </p:txBody>
      </p:sp>
      <p:pic>
        <p:nvPicPr>
          <p:cNvPr id="7170" name="Picture 2" descr="C:\Users\j.vandenberg\AppData\Local\Microsoft\Windows\Temporary Internet Files\Content.IE5\0G2CAPQQ\huiswerk-maken-1355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268760"/>
            <a:ext cx="223224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55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Voedselresten hechten</a:t>
            </a:r>
          </a:p>
          <a:p>
            <a:r>
              <a:rPr lang="nl-NL" dirty="0" smtClean="0"/>
              <a:t>Niet of onvoldoende reinigen</a:t>
            </a:r>
          </a:p>
          <a:p>
            <a:r>
              <a:rPr lang="nl-NL" dirty="0" smtClean="0"/>
              <a:t>Plaque, </a:t>
            </a:r>
            <a:r>
              <a:rPr lang="nl-NL" b="1" dirty="0" smtClean="0"/>
              <a:t>streptococcus </a:t>
            </a:r>
            <a:r>
              <a:rPr lang="nl-NL" b="1" dirty="0" err="1" smtClean="0"/>
              <a:t>mutans</a:t>
            </a:r>
            <a:endParaRPr lang="nl-NL" b="1" dirty="0" smtClean="0"/>
          </a:p>
          <a:p>
            <a:r>
              <a:rPr lang="nl-NL" dirty="0" smtClean="0"/>
              <a:t>Mechanisch reinigen</a:t>
            </a:r>
          </a:p>
          <a:p>
            <a:r>
              <a:rPr lang="nl-NL" dirty="0" smtClean="0"/>
              <a:t>Voeding omgezet in zuren</a:t>
            </a:r>
          </a:p>
          <a:p>
            <a:r>
              <a:rPr lang="nl-NL" dirty="0" smtClean="0"/>
              <a:t>Glazuur meestal start</a:t>
            </a:r>
          </a:p>
          <a:p>
            <a:r>
              <a:rPr lang="nl-NL" dirty="0" smtClean="0"/>
              <a:t>Ontkalking: </a:t>
            </a:r>
            <a:r>
              <a:rPr lang="nl-NL" b="1" dirty="0" err="1" smtClean="0"/>
              <a:t>deminiralisatie</a:t>
            </a:r>
            <a:endParaRPr lang="nl-NL" b="1" dirty="0" smtClean="0"/>
          </a:p>
          <a:p>
            <a:r>
              <a:rPr lang="nl-NL" dirty="0" smtClean="0"/>
              <a:t>Herstel: </a:t>
            </a:r>
            <a:r>
              <a:rPr lang="nl-NL" b="1" dirty="0" err="1" smtClean="0"/>
              <a:t>reminiralisatie</a:t>
            </a:r>
            <a:endParaRPr lang="nl-NL" b="1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/>
            </a:r>
            <a:br>
              <a:rPr lang="nl-NL" dirty="0" smtClean="0"/>
            </a:br>
            <a:r>
              <a:rPr lang="nl-NL" dirty="0" smtClean="0"/>
              <a:t>Meest </a:t>
            </a:r>
            <a:r>
              <a:rPr lang="nl-NL" dirty="0"/>
              <a:t>voorkomende afwijking ter wereld</a:t>
            </a:r>
            <a:br>
              <a:rPr lang="nl-NL" dirty="0"/>
            </a:br>
            <a:endParaRPr lang="nl-N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645024"/>
            <a:ext cx="2980166" cy="223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79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Voorkeursplaatsen voor cariës:</a:t>
            </a:r>
          </a:p>
          <a:p>
            <a:pPr marL="109728" indent="0">
              <a:buNone/>
            </a:pPr>
            <a:r>
              <a:rPr lang="nl-NL" dirty="0" smtClean="0"/>
              <a:t>Fissuren, approximale vlakken en de cervicale vlakken</a:t>
            </a:r>
          </a:p>
          <a:p>
            <a:pPr marL="109728" indent="0">
              <a:buNone/>
            </a:pPr>
            <a:endParaRPr lang="nl-NL" dirty="0" smtClean="0"/>
          </a:p>
          <a:p>
            <a:r>
              <a:rPr lang="nl-NL" dirty="0" smtClean="0"/>
              <a:t>Moeilijk reinigen</a:t>
            </a:r>
          </a:p>
          <a:p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Predilectie</a:t>
            </a:r>
            <a:r>
              <a:rPr lang="nl-NL" dirty="0" smtClean="0"/>
              <a:t> plaatsen</a:t>
            </a:r>
            <a:endParaRPr lang="nl-NL" dirty="0"/>
          </a:p>
        </p:txBody>
      </p:sp>
      <p:pic>
        <p:nvPicPr>
          <p:cNvPr id="3074" name="Picture 2" descr="C:\Users\j.vandenberg\AppData\Local\Microsoft\Windows\Temporary Internet Files\Content.IE5\0G2CAPQQ\Suspectedmethmouth09-19-05closeup[2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36912"/>
            <a:ext cx="3235648" cy="304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975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Fissuur </a:t>
            </a:r>
            <a:r>
              <a:rPr lang="nl-NL" dirty="0" err="1" smtClean="0"/>
              <a:t>caries</a:t>
            </a:r>
            <a:r>
              <a:rPr lang="nl-NL" dirty="0" smtClean="0"/>
              <a:t> </a:t>
            </a:r>
            <a:endParaRPr lang="nl-NL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57540"/>
            <a:ext cx="4085019" cy="329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vak 3"/>
          <p:cNvSpPr txBox="1"/>
          <p:nvPr/>
        </p:nvSpPr>
        <p:spPr>
          <a:xfrm>
            <a:off x="467544" y="1484784"/>
            <a:ext cx="842747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600" dirty="0" smtClean="0"/>
              <a:t>Schijnt bruin zwart </a:t>
            </a:r>
          </a:p>
          <a:p>
            <a:r>
              <a:rPr lang="nl-NL" sz="2600" dirty="0" smtClean="0"/>
              <a:t>Aangrenzend: blauw wit verkleurd</a:t>
            </a:r>
          </a:p>
          <a:p>
            <a:r>
              <a:rPr lang="nl-NL" sz="2600" dirty="0" smtClean="0"/>
              <a:t>Richting glazuur-dentine grens</a:t>
            </a:r>
          </a:p>
          <a:p>
            <a:r>
              <a:rPr lang="nl-NL" sz="2600" dirty="0" smtClean="0"/>
              <a:t>ondermijning glazuur</a:t>
            </a:r>
          </a:p>
          <a:p>
            <a:endParaRPr lang="nl-NL" sz="2600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7366"/>
            <a:ext cx="4467035" cy="1547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86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764704"/>
            <a:ext cx="3405474" cy="237626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44008" y="1268760"/>
            <a:ext cx="3304572" cy="1131606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>Approximale cariës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36592" y="2492896"/>
            <a:ext cx="3867856" cy="3162002"/>
          </a:xfrm>
        </p:spPr>
        <p:txBody>
          <a:bodyPr>
            <a:normAutofit/>
          </a:bodyPr>
          <a:lstStyle/>
          <a:p>
            <a:pPr algn="l"/>
            <a:r>
              <a:rPr lang="nl-NL" dirty="0" smtClean="0"/>
              <a:t>Cariës in de approximale vlakken is lastig zichtbaar</a:t>
            </a:r>
          </a:p>
          <a:p>
            <a:pPr algn="l"/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Ontdekt? Dan vaak al erg groot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/>
              <a:t>O</a:t>
            </a:r>
            <a:r>
              <a:rPr lang="nl-NL" dirty="0" smtClean="0"/>
              <a:t>p te sporen met </a:t>
            </a:r>
            <a:r>
              <a:rPr lang="nl-NL" b="1" dirty="0" err="1" smtClean="0"/>
              <a:t>bite-wing</a:t>
            </a:r>
            <a:r>
              <a:rPr lang="nl-NL" dirty="0" smtClean="0"/>
              <a:t> foto’s.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/>
              <a:t>D</a:t>
            </a:r>
            <a:r>
              <a:rPr lang="nl-NL" dirty="0" smtClean="0"/>
              <a:t>onkere verkleuringen zichtbaar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56992"/>
            <a:ext cx="3168352" cy="2704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881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2952328" cy="2020704"/>
          </a:xfr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16016" y="-30904"/>
            <a:ext cx="3304572" cy="1463153"/>
          </a:xfrm>
        </p:spPr>
        <p:txBody>
          <a:bodyPr/>
          <a:lstStyle/>
          <a:p>
            <a:r>
              <a:rPr lang="nl-NL" dirty="0" smtClean="0">
                <a:solidFill>
                  <a:schemeClr val="tx1"/>
                </a:solidFill>
              </a:rPr>
              <a:t/>
            </a:r>
            <a:br>
              <a:rPr lang="nl-NL" dirty="0" smtClean="0">
                <a:solidFill>
                  <a:schemeClr val="tx1"/>
                </a:solidFill>
              </a:rPr>
            </a:br>
            <a:r>
              <a:rPr lang="nl-NL" dirty="0">
                <a:solidFill>
                  <a:schemeClr val="tx1"/>
                </a:solidFill>
              </a:rPr>
              <a:t/>
            </a:r>
            <a:br>
              <a:rPr lang="nl-NL" dirty="0">
                <a:solidFill>
                  <a:schemeClr val="tx1"/>
                </a:solidFill>
              </a:rPr>
            </a:br>
            <a:r>
              <a:rPr lang="nl-NL" dirty="0" smtClean="0">
                <a:solidFill>
                  <a:schemeClr val="tx1"/>
                </a:solidFill>
              </a:rPr>
              <a:t>Cervicale cariës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36592" y="1556792"/>
            <a:ext cx="3298784" cy="4098106"/>
          </a:xfrm>
        </p:spPr>
        <p:txBody>
          <a:bodyPr/>
          <a:lstStyle/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cervicale vlakken door  onvoldoende mondhygiëne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cervicale vlakken zijn glad en makkelijk reinigen</a:t>
            </a:r>
            <a:endParaRPr lang="nl-NL" dirty="0"/>
          </a:p>
          <a:p>
            <a:pPr marL="285750" indent="-285750" algn="l">
              <a:buFont typeface="Arial" pitchFamily="34" charset="0"/>
              <a:buChar char="•"/>
            </a:pP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endParaRPr lang="nl-NL" dirty="0"/>
          </a:p>
          <a:p>
            <a:pPr marL="285750" indent="-285750" algn="l">
              <a:buFont typeface="Arial" pitchFamily="34" charset="0"/>
              <a:buChar char="•"/>
            </a:pP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endParaRPr lang="nl-NL" dirty="0"/>
          </a:p>
          <a:p>
            <a:pPr marL="285750" indent="-285750" algn="l">
              <a:buFont typeface="Arial" pitchFamily="34" charset="0"/>
              <a:buChar char="•"/>
            </a:pP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nl-NL" dirty="0" smtClean="0"/>
              <a:t>Cervicale cariës is meestal zichtbaar als een open caviteit in de vorm van een halve maan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3720843"/>
            <a:ext cx="2160240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88024" y="764704"/>
            <a:ext cx="3300984" cy="840104"/>
          </a:xfrm>
          <a:noFill/>
        </p:spPr>
        <p:txBody>
          <a:bodyPr/>
          <a:lstStyle/>
          <a:p>
            <a:pPr algn="l"/>
            <a:r>
              <a:rPr lang="nl-NL" dirty="0" smtClean="0">
                <a:solidFill>
                  <a:schemeClr val="bg1"/>
                </a:solidFill>
              </a:rPr>
              <a:t>Wortelcariës</a:t>
            </a: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3923928" y="1628800"/>
            <a:ext cx="4536504" cy="4023849"/>
          </a:xfrm>
        </p:spPr>
        <p:txBody>
          <a:bodyPr>
            <a:normAutofit/>
          </a:bodyPr>
          <a:lstStyle/>
          <a:p>
            <a:pPr marL="285750" indent="-285750" algn="l">
              <a:buFont typeface="Arial" pitchFamily="34" charset="0"/>
              <a:buChar char="•"/>
            </a:pPr>
            <a:endParaRPr lang="nl-NL" dirty="0" smtClean="0"/>
          </a:p>
          <a:p>
            <a:pPr marL="285750" indent="-285750" algn="l">
              <a:buFont typeface="Arial" pitchFamily="34" charset="0"/>
              <a:buChar char="•"/>
            </a:pPr>
            <a:r>
              <a:rPr lang="nl-NL" sz="1600" dirty="0" smtClean="0"/>
              <a:t>De mensheid en leven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sz="1600" dirty="0" smtClean="0"/>
              <a:t>Ouder worden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sz="1600" dirty="0" smtClean="0"/>
              <a:t>Lange dentitie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sz="1600" dirty="0" smtClean="0"/>
              <a:t>Klachten terugtrekkend tandvlees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sz="1600" dirty="0" smtClean="0"/>
              <a:t>Dentine geen glazuur poreus</a:t>
            </a:r>
          </a:p>
          <a:p>
            <a:pPr marL="285750" indent="-285750" algn="l">
              <a:buFont typeface="Arial" pitchFamily="34" charset="0"/>
              <a:buChar char="•"/>
            </a:pPr>
            <a:endParaRPr lang="nl-NL" sz="1600" dirty="0"/>
          </a:p>
          <a:p>
            <a:pPr marL="285750" indent="-285750" algn="l">
              <a:buFont typeface="Arial" pitchFamily="34" charset="0"/>
              <a:buChar char="•"/>
            </a:pPr>
            <a:r>
              <a:rPr lang="nl-NL" sz="1600" dirty="0" smtClean="0"/>
              <a:t>Dit noem je parodontale klachten:</a:t>
            </a:r>
          </a:p>
          <a:p>
            <a:pPr marL="285750" indent="-285750" algn="l">
              <a:buFont typeface="Arial" pitchFamily="34" charset="0"/>
              <a:buChar char="•"/>
            </a:pPr>
            <a:r>
              <a:rPr lang="nl-NL" sz="1600" dirty="0" smtClean="0"/>
              <a:t>-wortel cariës</a:t>
            </a:r>
            <a:endParaRPr lang="nl-NL" sz="1600" dirty="0"/>
          </a:p>
        </p:txBody>
      </p:sp>
      <p:pic>
        <p:nvPicPr>
          <p:cNvPr id="3" name="Tijdelijke aanduiding voor afbeelding 2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9" r="19289"/>
          <a:stretch>
            <a:fillRect/>
          </a:stretch>
        </p:blipFill>
        <p:spPr>
          <a:xfrm>
            <a:off x="1619672" y="1412776"/>
            <a:ext cx="2198640" cy="3578500"/>
          </a:xfrm>
        </p:spPr>
      </p:pic>
    </p:spTree>
    <p:extLst>
      <p:ext uri="{BB962C8B-B14F-4D97-AF65-F5344CB8AC3E}">
        <p14:creationId xmlns:p14="http://schemas.microsoft.com/office/powerpoint/2010/main" val="1431788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Diagnose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</a:t>
            </a:r>
            <a:r>
              <a:rPr lang="nl-NL" dirty="0" smtClean="0"/>
              <a:t>nderzoek met spiegel en sonde</a:t>
            </a:r>
          </a:p>
          <a:p>
            <a:r>
              <a:rPr lang="nl-NL" dirty="0" err="1"/>
              <a:t>B</a:t>
            </a:r>
            <a:r>
              <a:rPr lang="nl-NL" dirty="0" err="1" smtClean="0"/>
              <a:t>ite-wingfoto</a:t>
            </a:r>
            <a:r>
              <a:rPr lang="nl-NL" dirty="0" smtClean="0"/>
              <a:t> gezet</a:t>
            </a:r>
          </a:p>
          <a:p>
            <a:r>
              <a:rPr lang="nl-NL" dirty="0" smtClean="0"/>
              <a:t>Soms solofoto’s gemaakt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361285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260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">
  <a:themeElements>
    <a:clrScheme name="Concour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298</TotalTime>
  <Words>525</Words>
  <Application>Microsoft Office PowerPoint</Application>
  <PresentationFormat>Diavoorstelling (4:3)</PresentationFormat>
  <Paragraphs>124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Lucida Sans Unicode</vt:lpstr>
      <vt:lpstr>Verdana</vt:lpstr>
      <vt:lpstr>Wingdings 2</vt:lpstr>
      <vt:lpstr>Wingdings 3</vt:lpstr>
      <vt:lpstr>Concours</vt:lpstr>
      <vt:lpstr>Gebitskenmerken</vt:lpstr>
      <vt:lpstr>Cariës: tandbederf</vt:lpstr>
      <vt:lpstr> Meest voorkomende afwijking ter wereld </vt:lpstr>
      <vt:lpstr>Predilectie plaatsen</vt:lpstr>
      <vt:lpstr>Fissuur caries </vt:lpstr>
      <vt:lpstr>Approximale cariës</vt:lpstr>
      <vt:lpstr>  Cervicale cariës</vt:lpstr>
      <vt:lpstr>Wortelcariës </vt:lpstr>
      <vt:lpstr>Diagnose </vt:lpstr>
      <vt:lpstr>Preventie, cariës voorkomen</vt:lpstr>
      <vt:lpstr>PowerPoint-presentatie</vt:lpstr>
      <vt:lpstr>Sealen </vt:lpstr>
      <vt:lpstr>Tandenpoetsen</vt:lpstr>
      <vt:lpstr>4 maatregelen</vt:lpstr>
      <vt:lpstr>Therapie </vt:lpstr>
      <vt:lpstr>Glasionomeer en compomeer </vt:lpstr>
      <vt:lpstr>Verlies van tandmateriaal: attritie, abrasie, erosie</vt:lpstr>
      <vt:lpstr>Abrasie</vt:lpstr>
      <vt:lpstr>Erosie </vt:lpstr>
      <vt:lpstr>Opdracht: Ivoren kruis 2 -tal</vt:lpstr>
    </vt:vector>
  </TitlesOfParts>
  <Company>Noorderpoort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Anatomie en pathologie van het gebit</dc:title>
  <dc:creator>J. van den Berg</dc:creator>
  <cp:lastModifiedBy>Jannet van den Berg</cp:lastModifiedBy>
  <cp:revision>26</cp:revision>
  <dcterms:created xsi:type="dcterms:W3CDTF">2011-10-25T18:30:52Z</dcterms:created>
  <dcterms:modified xsi:type="dcterms:W3CDTF">2016-10-25T12:20:45Z</dcterms:modified>
</cp:coreProperties>
</file>